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7C83790-757C-4A0E-A3FB-A050BBA94CB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C0ABAEE-E6C4-4C8B-8697-CBF1E411AA3B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D344117-7197-4FAE-B271-F591F1C0E4CE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506D6CB-161F-4CD1-A82E-21319B064A25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01ECEB9-45EB-4245-AEF6-B6D1F4095E7C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CF6D20-213F-4E16-B5ED-7F38A905F84D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6773096-C710-4D58-8D25-85AEEAF393C3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5B85F52-182A-43F3-BC02-11064B40CE3E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15B4B55-2EF0-41FA-9C83-0B47770CE39A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55A72A-A863-4082-9AAA-8B964152EF01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BEB93A4-476F-4ADA-AFA8-A5ACBC8AABDF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36200" cy="2671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990000" y="401400"/>
            <a:ext cx="3903120" cy="2624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119560" y="40140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9/24/21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104220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5119560" y="6155280"/>
            <a:ext cx="3903120" cy="2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9A09F70-EC24-46D5-BEA3-0177EDBC1049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5976000"/>
            <a:ext cx="12187080" cy="86256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st="3816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Afbeelding 7"/>
          <p:cNvPicPr/>
          <p:nvPr/>
        </p:nvPicPr>
        <p:blipFill>
          <a:blip r:embed="rId14"/>
          <a:stretch/>
        </p:blipFill>
        <p:spPr>
          <a:xfrm>
            <a:off x="671040" y="6098040"/>
            <a:ext cx="1495440" cy="6631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5976000"/>
            <a:ext cx="12187080" cy="86256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st="3816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Afbeelding 7"/>
          <p:cNvPicPr/>
          <p:nvPr/>
        </p:nvPicPr>
        <p:blipFill>
          <a:blip r:embed="rId14"/>
          <a:stretch/>
        </p:blipFill>
        <p:spPr>
          <a:xfrm>
            <a:off x="671040" y="6098040"/>
            <a:ext cx="1495440" cy="663120"/>
          </a:xfrm>
          <a:prstGeom prst="rect">
            <a:avLst/>
          </a:prstGeom>
          <a:ln>
            <a:noFill/>
          </a:ln>
        </p:spPr>
      </p:pic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3"/>
          <a:stretch/>
        </p:blipFill>
        <p:spPr>
          <a:xfrm>
            <a:off x="2104560" y="1402920"/>
            <a:ext cx="7766280" cy="380448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759240" y="4480560"/>
            <a:ext cx="9934560" cy="418680"/>
          </a:xfrm>
          <a:prstGeom prst="rect">
            <a:avLst/>
          </a:prstGeom>
          <a:solidFill>
            <a:srgbClr val="D9D9D9">
              <a:alpha val="9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90000" bIns="36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Project Leaders: Rigobert Buberwa and Leo Van Audenhove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0" y="4875840"/>
            <a:ext cx="12187080" cy="2068920"/>
          </a:xfrm>
          <a:prstGeom prst="rect">
            <a:avLst/>
          </a:prstGeom>
          <a:solidFill>
            <a:srgbClr val="FFFFFF"/>
          </a:solidFill>
          <a:ln w="60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9424440" y="-21240"/>
            <a:ext cx="2763000" cy="6861600"/>
          </a:xfrm>
          <a:custGeom>
            <a:avLst/>
            <a:gdLst/>
            <a:ahLst/>
            <a:cxnLst/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Afbeelding 12"/>
          <p:cNvPicPr/>
          <p:nvPr/>
        </p:nvPicPr>
        <p:blipFill>
          <a:blip r:embed="rId4"/>
          <a:stretch/>
        </p:blipFill>
        <p:spPr>
          <a:xfrm>
            <a:off x="740880" y="5346360"/>
            <a:ext cx="3184560" cy="111924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5"/>
          <a:stretch/>
        </p:blipFill>
        <p:spPr>
          <a:xfrm>
            <a:off x="9052560" y="4875840"/>
            <a:ext cx="2335320" cy="2021760"/>
          </a:xfrm>
          <a:prstGeom prst="rect">
            <a:avLst/>
          </a:prstGeom>
          <a:ln>
            <a:noFill/>
          </a:ln>
        </p:spPr>
      </p:pic>
      <p:pic>
        <p:nvPicPr>
          <p:cNvPr id="87" name="Picture 2"/>
          <p:cNvPicPr/>
          <p:nvPr/>
        </p:nvPicPr>
        <p:blipFill>
          <a:blip r:embed="rId6"/>
          <a:stretch/>
        </p:blipFill>
        <p:spPr>
          <a:xfrm>
            <a:off x="4399920" y="5394960"/>
            <a:ext cx="4190760" cy="107460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7955280" y="0"/>
            <a:ext cx="1092600" cy="1001160"/>
          </a:xfrm>
          <a:prstGeom prst="ellipse">
            <a:avLst/>
          </a:prstGeom>
          <a:solidFill>
            <a:srgbClr val="CC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energy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0" y="0"/>
            <a:ext cx="1092600" cy="10011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economy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11094840" y="3277080"/>
            <a:ext cx="1092600" cy="1001160"/>
          </a:xfrm>
          <a:prstGeom prst="ellipse">
            <a:avLst/>
          </a:prstGeom>
          <a:solidFill>
            <a:srgbClr val="00CC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Environ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0" y="3383280"/>
            <a:ext cx="1092600" cy="1001160"/>
          </a:xfrm>
          <a:prstGeom prst="ellipse">
            <a:avLst/>
          </a:prstGeom>
          <a:solidFill>
            <a:srgbClr val="FF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governa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2743200" y="0"/>
            <a:ext cx="1092600" cy="1092600"/>
          </a:xfrm>
          <a:prstGeom prst="ellipse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mobility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11094840" y="0"/>
            <a:ext cx="1092600" cy="1001160"/>
          </a:xfrm>
          <a:prstGeom prst="ellipse">
            <a:avLst/>
          </a:prstGeom>
          <a:solidFill>
            <a:srgbClr val="66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living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2104560" y="1402920"/>
            <a:ext cx="7766280" cy="9388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Project 7: ICT &amp; SSIC – Towards a smart and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inclusive Dar es salaam by 2050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Line 11"/>
          <p:cNvSpPr/>
          <p:nvPr/>
        </p:nvSpPr>
        <p:spPr>
          <a:xfrm>
            <a:off x="1097280" y="3840480"/>
            <a:ext cx="10072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12"/>
          <p:cNvSpPr/>
          <p:nvPr/>
        </p:nvSpPr>
        <p:spPr>
          <a:xfrm>
            <a:off x="914400" y="914400"/>
            <a:ext cx="1190160" cy="488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Line 13"/>
          <p:cNvSpPr/>
          <p:nvPr/>
        </p:nvSpPr>
        <p:spPr>
          <a:xfrm>
            <a:off x="3295440" y="1097280"/>
            <a:ext cx="360" cy="305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Line 14"/>
          <p:cNvSpPr/>
          <p:nvPr/>
        </p:nvSpPr>
        <p:spPr>
          <a:xfrm>
            <a:off x="8503920" y="1005840"/>
            <a:ext cx="360" cy="397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15"/>
          <p:cNvSpPr/>
          <p:nvPr/>
        </p:nvSpPr>
        <p:spPr>
          <a:xfrm>
            <a:off x="9875520" y="3931920"/>
            <a:ext cx="121932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16"/>
          <p:cNvSpPr/>
          <p:nvPr/>
        </p:nvSpPr>
        <p:spPr>
          <a:xfrm flipV="1">
            <a:off x="9875520" y="822960"/>
            <a:ext cx="1371600" cy="579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F806755-D83F-4240-B437-94923F24061D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731880" y="1204200"/>
            <a:ext cx="10344240" cy="46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AP – University of Applied Sciences and Arts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ACTEA have shown interest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University of the Western Cape (South Africa)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CoLab for e-Inclusion and Society Innovation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Post Graduate Data Analytics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731880" y="711360"/>
            <a:ext cx="521172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Possible additional partners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CB205C57-4CB8-40A8-B6F9-78E99300D3D0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7"/>
          <p:cNvPicPr/>
          <p:nvPr/>
        </p:nvPicPr>
        <p:blipFill>
          <a:blip r:embed="rId3"/>
          <a:stretch/>
        </p:blipFill>
        <p:spPr>
          <a:xfrm>
            <a:off x="7325280" y="5995800"/>
            <a:ext cx="991080" cy="857520"/>
          </a:xfrm>
          <a:prstGeom prst="rect">
            <a:avLst/>
          </a:prstGeom>
          <a:ln>
            <a:noFill/>
          </a:ln>
        </p:spPr>
      </p:pic>
      <p:pic>
        <p:nvPicPr>
          <p:cNvPr id="202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0254F0D-5C4F-4118-84B5-65786CAAF003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731880" y="1204200"/>
            <a:ext cx="10344240" cy="46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Upgrade ICT infrastructure before start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ARU, UGent, PXL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Separate budget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Need to kick this off in short term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731880" y="711360"/>
            <a:ext cx="164736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Phase 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3255719D-02BC-4D0C-8F1F-8BA90BC50646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7"/>
          <p:cNvPicPr/>
          <p:nvPr/>
        </p:nvPicPr>
        <p:blipFill>
          <a:blip r:embed="rId3"/>
          <a:stretch/>
        </p:blipFill>
        <p:spPr>
          <a:xfrm>
            <a:off x="7498080" y="5995800"/>
            <a:ext cx="991080" cy="857520"/>
          </a:xfrm>
          <a:prstGeom prst="rect">
            <a:avLst/>
          </a:prstGeom>
          <a:ln>
            <a:noFill/>
          </a:ln>
        </p:spPr>
      </p:pic>
      <p:pic>
        <p:nvPicPr>
          <p:cNvPr id="210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6E14E8B-EB77-4273-8905-C720BC513B97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-94320" y="1147320"/>
            <a:ext cx="55760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9000" lvl="1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Smart City: 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Use of ICT towards improving operations, service delivery and welfare of citizens.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9000" lvl="1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Problem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: No digital strategy towards leveraging smart ICT.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9000" lvl="1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Effect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: Poor coordination, uninformed decisions, lack of inclusiveness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9000" lvl="1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Opportunity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: SSIC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0DB11805-BF4E-4F4B-880C-69A1E103CD86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2"/>
          <p:cNvPicPr/>
          <p:nvPr/>
        </p:nvPicPr>
        <p:blipFill>
          <a:blip r:embed="rId3"/>
          <a:stretch/>
        </p:blipFill>
        <p:spPr>
          <a:xfrm>
            <a:off x="750816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07" name="CustomShape 6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Background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6126480" y="1007280"/>
            <a:ext cx="46616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9" name="Picture 108"/>
          <p:cNvPicPr/>
          <p:nvPr/>
        </p:nvPicPr>
        <p:blipFill>
          <a:blip r:embed="rId4"/>
          <a:stretch/>
        </p:blipFill>
        <p:spPr>
          <a:xfrm>
            <a:off x="5834880" y="1338840"/>
            <a:ext cx="2315880" cy="2043360"/>
          </a:xfrm>
          <a:prstGeom prst="rect">
            <a:avLst/>
          </a:prstGeom>
          <a:ln>
            <a:noFill/>
          </a:ln>
        </p:spPr>
      </p:pic>
      <p:sp>
        <p:nvSpPr>
          <p:cNvPr id="110" name="CustomShape 8"/>
          <p:cNvSpPr/>
          <p:nvPr/>
        </p:nvSpPr>
        <p:spPr>
          <a:xfrm>
            <a:off x="5577840" y="677880"/>
            <a:ext cx="267228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Poor solid waste management practices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5"/>
          <a:stretch/>
        </p:blipFill>
        <p:spPr>
          <a:xfrm>
            <a:off x="8873640" y="1280160"/>
            <a:ext cx="2860200" cy="2144160"/>
          </a:xfrm>
          <a:prstGeom prst="rect">
            <a:avLst/>
          </a:prstGeom>
          <a:ln>
            <a:noFill/>
          </a:ln>
        </p:spPr>
      </p:pic>
      <p:sp>
        <p:nvSpPr>
          <p:cNvPr id="112" name="CustomShape 9"/>
          <p:cNvSpPr/>
          <p:nvPr/>
        </p:nvSpPr>
        <p:spPr>
          <a:xfrm>
            <a:off x="8503920" y="735120"/>
            <a:ext cx="4018680" cy="4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Poorly coordinated public transport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2"/>
          <p:cNvPicPr/>
          <p:nvPr/>
        </p:nvPicPr>
        <p:blipFill>
          <a:blip r:embed="rId6"/>
          <a:stretch/>
        </p:blipFill>
        <p:spPr>
          <a:xfrm>
            <a:off x="3210840" y="5993280"/>
            <a:ext cx="3002400" cy="76860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7"/>
          <a:stretch/>
        </p:blipFill>
        <p:spPr>
          <a:xfrm>
            <a:off x="5992920" y="3474720"/>
            <a:ext cx="5572440" cy="2193480"/>
          </a:xfrm>
          <a:prstGeom prst="rect">
            <a:avLst/>
          </a:prstGeom>
          <a:ln>
            <a:noFill/>
          </a:ln>
        </p:spPr>
      </p:pic>
      <p:sp>
        <p:nvSpPr>
          <p:cNvPr id="115" name="CustomShape 10"/>
          <p:cNvSpPr/>
          <p:nvPr/>
        </p:nvSpPr>
        <p:spPr>
          <a:xfrm>
            <a:off x="6022080" y="5669280"/>
            <a:ext cx="5266800" cy="2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Image Source</a:t>
            </a: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Perera et al. (2017). Fog Computing for Sustainable Smart Cities: A Survey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Line 11"/>
          <p:cNvSpPr/>
          <p:nvPr/>
        </p:nvSpPr>
        <p:spPr>
          <a:xfrm flipH="1">
            <a:off x="3931920" y="4663440"/>
            <a:ext cx="1920240" cy="360"/>
          </a:xfrm>
          <a:prstGeom prst="line">
            <a:avLst/>
          </a:prstGeom>
          <a:ln w="36720">
            <a:solidFill>
              <a:srgbClr val="FF420E"/>
            </a:solidFill>
            <a:round/>
            <a:headEnd type="triangl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6951212-7038-4E39-A72A-74E115CAACC1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-94320" y="1147320"/>
            <a:ext cx="567180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Many building blocks: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data sources, myriad of stakeholders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No  defined standards for: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data exchange</a:t>
            </a:r>
            <a:r>
              <a:rPr lang="en-US" sz="24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open data governance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No inventory on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available capacity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No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framework for coordination 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of Smart City initiatives and </a:t>
            </a:r>
            <a:r>
              <a:rPr lang="en-U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policies for inclusiveness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31880" y="711360"/>
            <a:ext cx="18572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Objective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8212B4F9-EE8E-4AAA-8E1D-9A1F96266328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12"/>
          <p:cNvPicPr/>
          <p:nvPr/>
        </p:nvPicPr>
        <p:blipFill>
          <a:blip r:embed="rId3"/>
          <a:stretch/>
        </p:blipFill>
        <p:spPr>
          <a:xfrm>
            <a:off x="750816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24" name="CustomShape 7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Challenge in Adoption of SSIC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8"/>
          <p:cNvSpPr/>
          <p:nvPr/>
        </p:nvSpPr>
        <p:spPr>
          <a:xfrm>
            <a:off x="6126480" y="1007280"/>
            <a:ext cx="46616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Picture 2"/>
          <p:cNvPicPr/>
          <p:nvPr/>
        </p:nvPicPr>
        <p:blipFill>
          <a:blip r:embed="rId4"/>
          <a:stretch/>
        </p:blipFill>
        <p:spPr>
          <a:xfrm>
            <a:off x="3210840" y="5993280"/>
            <a:ext cx="3002400" cy="76860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5"/>
          <a:stretch/>
        </p:blipFill>
        <p:spPr>
          <a:xfrm>
            <a:off x="5669280" y="1447560"/>
            <a:ext cx="6396480" cy="368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28EC3FE-AF75-4B75-93C4-37C7E0F886B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-94320" y="1147320"/>
            <a:ext cx="1038780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9000" lvl="1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Main project objectives: 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to build </a:t>
            </a: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fundamental research 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and </a:t>
            </a: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strategic capacity on SSIC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 to </a:t>
            </a:r>
            <a:r>
              <a:rPr lang="en-US" sz="24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prototype smart sustainable city solutions 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supporting the different IUC projects and, to make ARU become a </a:t>
            </a:r>
            <a:r>
              <a:rPr lang="en-US" sz="24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centre of excellence on SSIC initiative.</a:t>
            </a: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31880" y="711360"/>
            <a:ext cx="18572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Objective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3936B5BC-6A8D-40DD-AE29-E15B297F72B4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2"/>
          <p:cNvPicPr/>
          <p:nvPr/>
        </p:nvPicPr>
        <p:blipFill>
          <a:blip r:embed="rId3"/>
          <a:stretch/>
        </p:blipFill>
        <p:spPr>
          <a:xfrm>
            <a:off x="7498080" y="5995800"/>
            <a:ext cx="991080" cy="857520"/>
          </a:xfrm>
          <a:prstGeom prst="rect">
            <a:avLst/>
          </a:prstGeom>
          <a:ln>
            <a:noFill/>
          </a:ln>
        </p:spPr>
      </p:pic>
      <p:pic>
        <p:nvPicPr>
          <p:cNvPr id="135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  <p:sp>
        <p:nvSpPr>
          <p:cNvPr id="136" name="CustomShape 7"/>
          <p:cNvSpPr/>
          <p:nvPr/>
        </p:nvSpPr>
        <p:spPr>
          <a:xfrm>
            <a:off x="731880" y="54864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Objectives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956BC0B-D783-463C-8CE6-48CF6872EA44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69920" y="1280160"/>
            <a:ext cx="9336240" cy="9108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169920" y="2205720"/>
            <a:ext cx="9336240" cy="11739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169920" y="3384360"/>
            <a:ext cx="9336240" cy="6357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169920" y="4023360"/>
            <a:ext cx="9336240" cy="728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-94320" y="867960"/>
            <a:ext cx="987372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1800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Investigating the concept and underlying components of SSIC in a development context, 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Explore potential of smart technologies to achieve SDGs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 the specific expertise on data gathering, handling, analytics.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Provide transversal support for the different projects in the IUC on data-analytics and smart city solutions…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 and enhance ARU Capability in using ICT in its core operations.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StarSymbol"/>
              <a:buAutoNum type="arabicPeriod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Engage and stimulate (new) collaboration between key-stakeholders…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731880" y="711360"/>
            <a:ext cx="18572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Objective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9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ED4C1945-9478-43D7-A664-A5C1DD91F932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1"/>
          <p:cNvSpPr/>
          <p:nvPr/>
        </p:nvSpPr>
        <p:spPr>
          <a:xfrm>
            <a:off x="10241280" y="1372680"/>
            <a:ext cx="1881000" cy="909720"/>
          </a:xfrm>
          <a:prstGeom prst="rect">
            <a:avLst/>
          </a:prstGeom>
          <a:solidFill>
            <a:srgbClr val="FFFFFF"/>
          </a:solidFill>
          <a:ln w="44280">
            <a:solidFill>
              <a:srgbClr val="0033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Research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2"/>
          <p:cNvSpPr/>
          <p:nvPr/>
        </p:nvSpPr>
        <p:spPr>
          <a:xfrm>
            <a:off x="10241280" y="2378520"/>
            <a:ext cx="1881000" cy="726840"/>
          </a:xfrm>
          <a:prstGeom prst="rect">
            <a:avLst/>
          </a:prstGeom>
          <a:solidFill>
            <a:srgbClr val="FFFFFF"/>
          </a:solidFill>
          <a:ln w="44280">
            <a:solidFill>
              <a:srgbClr val="0033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Apply transversally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3"/>
          <p:cNvSpPr/>
          <p:nvPr/>
        </p:nvSpPr>
        <p:spPr>
          <a:xfrm>
            <a:off x="10241280" y="3411360"/>
            <a:ext cx="1881000" cy="517320"/>
          </a:xfrm>
          <a:prstGeom prst="rect">
            <a:avLst/>
          </a:prstGeom>
          <a:solidFill>
            <a:srgbClr val="FFFFFF"/>
          </a:solidFill>
          <a:ln w="44280">
            <a:solidFill>
              <a:srgbClr val="0033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Transversal Tool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4"/>
          <p:cNvSpPr/>
          <p:nvPr/>
        </p:nvSpPr>
        <p:spPr>
          <a:xfrm>
            <a:off x="10241280" y="4206240"/>
            <a:ext cx="1881000" cy="545400"/>
          </a:xfrm>
          <a:prstGeom prst="rect">
            <a:avLst/>
          </a:prstGeom>
          <a:solidFill>
            <a:srgbClr val="FFFFFF"/>
          </a:solidFill>
          <a:ln w="44280">
            <a:solidFill>
              <a:srgbClr val="0033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Outreach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12"/>
          <p:cNvPicPr/>
          <p:nvPr/>
        </p:nvPicPr>
        <p:blipFill>
          <a:blip r:embed="rId3"/>
          <a:stretch/>
        </p:blipFill>
        <p:spPr>
          <a:xfrm>
            <a:off x="759960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52" name="Line 15"/>
          <p:cNvSpPr/>
          <p:nvPr/>
        </p:nvSpPr>
        <p:spPr>
          <a:xfrm>
            <a:off x="9509760" y="1829160"/>
            <a:ext cx="697320" cy="360"/>
          </a:xfrm>
          <a:prstGeom prst="line">
            <a:avLst/>
          </a:prstGeom>
          <a:ln>
            <a:solidFill>
              <a:srgbClr val="3465A4"/>
            </a:solidFill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16"/>
          <p:cNvSpPr/>
          <p:nvPr/>
        </p:nvSpPr>
        <p:spPr>
          <a:xfrm flipV="1">
            <a:off x="9509760" y="2834640"/>
            <a:ext cx="731520" cy="360"/>
          </a:xfrm>
          <a:prstGeom prst="line">
            <a:avLst/>
          </a:prstGeom>
          <a:ln>
            <a:solidFill>
              <a:srgbClr val="3465A4"/>
            </a:solidFill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17"/>
          <p:cNvSpPr/>
          <p:nvPr/>
        </p:nvSpPr>
        <p:spPr>
          <a:xfrm>
            <a:off x="9543960" y="3657600"/>
            <a:ext cx="697320" cy="360"/>
          </a:xfrm>
          <a:prstGeom prst="line">
            <a:avLst/>
          </a:prstGeom>
          <a:ln>
            <a:solidFill>
              <a:srgbClr val="3465A4"/>
            </a:solidFill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18"/>
          <p:cNvSpPr/>
          <p:nvPr/>
        </p:nvSpPr>
        <p:spPr>
          <a:xfrm>
            <a:off x="9509760" y="4480200"/>
            <a:ext cx="731520" cy="360"/>
          </a:xfrm>
          <a:prstGeom prst="line">
            <a:avLst/>
          </a:prstGeom>
          <a:ln>
            <a:solidFill>
              <a:srgbClr val="3465A4"/>
            </a:solidFill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  <p:sp>
        <p:nvSpPr>
          <p:cNvPr id="157" name="CustomShape 19"/>
          <p:cNvSpPr/>
          <p:nvPr/>
        </p:nvSpPr>
        <p:spPr>
          <a:xfrm>
            <a:off x="457200" y="640080"/>
            <a:ext cx="328968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Specific objectives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8EB5EA5-FE55-49CA-911B-EAE09F648D9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60240" y="1147320"/>
            <a:ext cx="110048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vision and strategy for SSIC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and its role within a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development context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with a specific focus on Dar Es Salaam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understanding of the SSIC context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– policy, infrastructure, user dynamics, ICT &amp; gender and environment;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Developed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collaboration models for the quadruple helix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build participatory policy making expertise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at ARU ;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731880" y="711360"/>
            <a:ext cx="47120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Medium term achievements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7DCEB1C5-4D3C-440A-8448-1AFBEF594173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8"/>
          <p:cNvPicPr/>
          <p:nvPr/>
        </p:nvPicPr>
        <p:blipFill>
          <a:blip r:embed="rId3"/>
          <a:stretch/>
        </p:blipFill>
        <p:spPr>
          <a:xfrm>
            <a:off x="759960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65" name="CustomShape 7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Medium Term Achievements (Research, Training, and Outreach)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421F916-3E3D-4246-8B76-18ED00185270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60240" y="1147320"/>
            <a:ext cx="110048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Researched and developed the necessary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supporting data-infrastructures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data-analytics competences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at ARU;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Developed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digital transformation strategy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for ARU including a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blended learning programme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at ARU in support of the institution and more specifically in support of education and outreach initiatives developed in the IUC projects;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Developed and evaluated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prototypes of smart city solutions, and community engagement tools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with all other IUC projects through Action Research;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731880" y="711360"/>
            <a:ext cx="47120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Medium term achievements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3488EDA9-535D-4340-98F3-5F6942122D32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8"/>
          <p:cNvPicPr/>
          <p:nvPr/>
        </p:nvPicPr>
        <p:blipFill>
          <a:blip r:embed="rId3"/>
          <a:stretch/>
        </p:blipFill>
        <p:spPr>
          <a:xfrm>
            <a:off x="759960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74" name="CustomShape 7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Medium Term Achievements (Transversal)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  <p:pic>
        <p:nvPicPr>
          <p:cNvPr id="176" name="Picture 175"/>
          <p:cNvPicPr/>
          <p:nvPr/>
        </p:nvPicPr>
        <p:blipFill>
          <a:blip r:embed="rId5"/>
          <a:stretch/>
        </p:blipFill>
        <p:spPr>
          <a:xfrm>
            <a:off x="3823200" y="3474720"/>
            <a:ext cx="4314960" cy="228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55918E7-FCDE-4658-992F-3BC6DB27F76D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660240" y="1147320"/>
            <a:ext cx="11004840" cy="47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Developed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training programme on data-analytics for stakeholders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and for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staff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working in the different IUC projects;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800" indent="-455760">
              <a:lnSpc>
                <a:spcPct val="100000"/>
              </a:lnSpc>
              <a:buClr>
                <a:srgbClr val="FF6600"/>
              </a:buClr>
              <a:buSzPct val="45000"/>
              <a:buFont typeface="Wingdings" charset="2"/>
              <a:buChar char=""/>
            </a:pP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Developed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outreach programme on SSIC for stakeholders </a:t>
            </a:r>
            <a:r>
              <a:rPr lang="en-US" sz="2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in the quadruple helix.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731880" y="711360"/>
            <a:ext cx="471204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Medium term achievements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FEB21919-AF03-4D80-8A26-7F3527722FC9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8"/>
          <p:cNvPicPr/>
          <p:nvPr/>
        </p:nvPicPr>
        <p:blipFill>
          <a:blip r:embed="rId3"/>
          <a:stretch/>
        </p:blipFill>
        <p:spPr>
          <a:xfrm>
            <a:off x="7599600" y="599580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84" name="CustomShape 7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Medium Term Achievements (Transversal)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8610480" y="6418080"/>
            <a:ext cx="2738160" cy="1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778D6E6-0634-46EC-B55D-02216D0D66E9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731880" y="1204200"/>
            <a:ext cx="10344240" cy="46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Vrije Universiteit Brussel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Studies on Media, Innovation &amp; Technology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KULeuven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Public Governance Institute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UGent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Directie ICT &amp; Datacentre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9880" lvl="1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8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PXL – University of Applied Sciences and Arts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PXL Digital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43080" lvl="2" indent="-566640">
              <a:lnSpc>
                <a:spcPct val="100000"/>
              </a:lnSpc>
              <a:buClr>
                <a:srgbClr val="FF6600"/>
              </a:buClr>
              <a:buSzPct val="70000"/>
              <a:buFont typeface="HiraginoSans-W3"/>
              <a:buChar char="▷"/>
            </a:pPr>
            <a:r>
              <a:rPr lang="en-US" sz="2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PXL Centre of Expertise SMART ICT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731880" y="711360"/>
            <a:ext cx="31744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en-US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Partners Belgium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2782800" y="6516720"/>
            <a:ext cx="36792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Pag.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1992240" y="6526080"/>
            <a:ext cx="76968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12/25/10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3273480" y="6516720"/>
            <a:ext cx="169560" cy="1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C46B8E93-F805-4D24-BB7E-F77645D318DD}" type="slidenum"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7"/>
          <p:cNvPicPr/>
          <p:nvPr/>
        </p:nvPicPr>
        <p:blipFill>
          <a:blip r:embed="rId3"/>
          <a:stretch/>
        </p:blipFill>
        <p:spPr>
          <a:xfrm>
            <a:off x="7406640" y="6035040"/>
            <a:ext cx="991080" cy="857520"/>
          </a:xfrm>
          <a:prstGeom prst="rect">
            <a:avLst/>
          </a:prstGeom>
          <a:ln>
            <a:noFill/>
          </a:ln>
        </p:spPr>
      </p:pic>
      <p:sp>
        <p:nvSpPr>
          <p:cNvPr id="193" name="CustomShape 7"/>
          <p:cNvSpPr/>
          <p:nvPr/>
        </p:nvSpPr>
        <p:spPr>
          <a:xfrm>
            <a:off x="914400" y="182880"/>
            <a:ext cx="10053720" cy="51228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Partners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4"/>
          <a:stretch/>
        </p:blipFill>
        <p:spPr>
          <a:xfrm>
            <a:off x="3211200" y="5993280"/>
            <a:ext cx="3002400" cy="7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82C26B18E74DA6F52D6C657F8B79" ma:contentTypeVersion="13" ma:contentTypeDescription="Een nieuw document maken." ma:contentTypeScope="" ma:versionID="d13f1d156c688e843a4ce1a195fa361a">
  <xsd:schema xmlns:xsd="http://www.w3.org/2001/XMLSchema" xmlns:xs="http://www.w3.org/2001/XMLSchema" xmlns:p="http://schemas.microsoft.com/office/2006/metadata/properties" xmlns:ns2="2a951082-c592-4248-a879-50761f1225b6" xmlns:ns3="ad3986a9-4da0-4a52-bd94-fb9ef1922257" targetNamespace="http://schemas.microsoft.com/office/2006/metadata/properties" ma:root="true" ma:fieldsID="17b74a81d1a6f66a31f86f67016228c1" ns2:_="" ns3:_="">
    <xsd:import namespace="2a951082-c592-4248-a879-50761f1225b6"/>
    <xsd:import namespace="ad3986a9-4da0-4a52-bd94-fb9ef192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1082-c592-4248-a879-50761f12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86a9-4da0-4a52-bd94-fb9ef192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33627F-9B9E-4552-8A43-5290BB4A96C7}"/>
</file>

<file path=customXml/itemProps2.xml><?xml version="1.0" encoding="utf-8"?>
<ds:datastoreItem xmlns:ds="http://schemas.openxmlformats.org/officeDocument/2006/customXml" ds:itemID="{195F5D9B-92CE-4382-865D-19DD4BB93844}"/>
</file>

<file path=customXml/itemProps3.xml><?xml version="1.0" encoding="utf-8"?>
<ds:datastoreItem xmlns:ds="http://schemas.openxmlformats.org/officeDocument/2006/customXml" ds:itemID="{02B3A8F4-B607-4EF5-AF33-F93F25DB55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32804</TotalTime>
  <Words>658</Words>
  <Application>Microsoft Office PowerPoint</Application>
  <PresentationFormat>Widescreen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DejaVu Sans</vt:lpstr>
      <vt:lpstr>HiraginoSans-W3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Joyce</dc:creator>
  <dc:description/>
  <cp:lastModifiedBy> </cp:lastModifiedBy>
  <cp:revision>312</cp:revision>
  <cp:lastPrinted>2017-10-16T12:40:57Z</cp:lastPrinted>
  <dcterms:created xsi:type="dcterms:W3CDTF">2016-12-09T08:44:09Z</dcterms:created>
  <dcterms:modified xsi:type="dcterms:W3CDTF">2021-09-28T20:00:20Z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ontentTypeId">
    <vt:lpwstr>0x010100A9A582C26B18E74DA6F52D6C657F8B79</vt:lpwstr>
  </property>
</Properties>
</file>